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94" r:id="rId3"/>
    <p:sldId id="295" r:id="rId4"/>
    <p:sldId id="297" r:id="rId5"/>
    <p:sldId id="296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4" r:id="rId22"/>
    <p:sldId id="276" r:id="rId23"/>
  </p:sldIdLst>
  <p:sldSz cx="24384000" cy="13716000"/>
  <p:notesSz cx="6858000" cy="9144000"/>
  <p:defaultTextStyle>
    <a:defPPr>
      <a:defRPr lang="zh-CN"/>
    </a:defPPr>
    <a:lvl1pPr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1pPr>
    <a:lvl2pPr marL="457200" indent="-2286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2pPr>
    <a:lvl3pPr marL="914400" indent="-4572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3pPr>
    <a:lvl4pPr marL="1371600" indent="-6858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4pPr>
    <a:lvl5pPr marL="1828800" indent="-9144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  <p:clrMru>
    <a:srgbClr val="FF6600"/>
    <a:srgbClr val="FF0000"/>
  </p:clrMru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8" autoAdjust="0"/>
    <p:restoredTop sz="91814" autoAdjust="0"/>
  </p:normalViewPr>
  <p:slideViewPr>
    <p:cSldViewPr>
      <p:cViewPr varScale="1">
        <p:scale>
          <a:sx n="36" d="100"/>
          <a:sy n="36" d="100"/>
        </p:scale>
        <p:origin x="-396" y="-522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hape 116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15363" name="Shape 117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>
              <a:sym typeface="Helvetica Neue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945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789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993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$()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函数是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jQuery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的第一大卖点，毕竟都是因为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【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选择元素简单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】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才选择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jQuery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的。</a:t>
            </a:r>
          </a:p>
          <a:p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命名规范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19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$()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函数已经发展并完善了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10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年，十年磨一剑！可以说已经很牛逼了。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403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608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可以认为筛选器就好像是吹哨，选择器就是排排队的小学生。</a:t>
            </a:r>
          </a:p>
          <a:p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一吹哨，小学生就会按照要求进行排队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813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017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22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427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632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15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35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56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765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ym typeface="Helvetica Light"/>
              </a:rPr>
              <a:t>英文翻译：</a:t>
            </a:r>
          </a:p>
          <a:p>
            <a:r>
              <a:rPr lang="en-US" altLang="zh-CN" smtClean="0">
                <a:sym typeface="Helvetica Light"/>
              </a:rPr>
              <a:t>jQuery</a:t>
            </a:r>
            <a:r>
              <a:rPr lang="zh-CN" altLang="en-US" smtClean="0">
                <a:sym typeface="Helvetica Light"/>
              </a:rPr>
              <a:t>是一个快速，小型，功能丰富的</a:t>
            </a:r>
            <a:r>
              <a:rPr lang="en-US" altLang="zh-CN" smtClean="0">
                <a:sym typeface="Helvetica Light"/>
              </a:rPr>
              <a:t>JavaScript</a:t>
            </a:r>
            <a:r>
              <a:rPr lang="zh-CN" altLang="en-US" smtClean="0">
                <a:sym typeface="Helvetica Light"/>
              </a:rPr>
              <a:t>库。</a:t>
            </a:r>
          </a:p>
          <a:p>
            <a:r>
              <a:rPr lang="zh-CN" altLang="en-US" smtClean="0">
                <a:sym typeface="Helvetica Light"/>
              </a:rPr>
              <a:t>它能够让</a:t>
            </a:r>
            <a:r>
              <a:rPr lang="en-US" altLang="zh-CN" smtClean="0">
                <a:sym typeface="Helvetica Light"/>
              </a:rPr>
              <a:t>HTML</a:t>
            </a:r>
            <a:r>
              <a:rPr lang="zh-CN" altLang="en-US" smtClean="0">
                <a:sym typeface="Helvetica Light"/>
              </a:rPr>
              <a:t>文档遍历和操作、事件处理、动画和</a:t>
            </a:r>
            <a:r>
              <a:rPr lang="en-US" altLang="zh-CN" smtClean="0">
                <a:sym typeface="Helvetica Light"/>
              </a:rPr>
              <a:t>Ajax</a:t>
            </a:r>
            <a:r>
              <a:rPr lang="zh-CN" altLang="en-US" smtClean="0">
                <a:sym typeface="Helvetica Light"/>
              </a:rPr>
              <a:t>这样的操作变得更简单</a:t>
            </a:r>
          </a:p>
          <a:p>
            <a:r>
              <a:rPr lang="zh-CN" altLang="en-US" smtClean="0">
                <a:sym typeface="Helvetica Light"/>
              </a:rPr>
              <a:t>是一个在很多浏览器中被经常用到的方便的</a:t>
            </a:r>
            <a:r>
              <a:rPr lang="en-US" altLang="zh-CN" smtClean="0">
                <a:sym typeface="Helvetica Light"/>
              </a:rPr>
              <a:t>API</a:t>
            </a:r>
          </a:p>
          <a:p>
            <a:endParaRPr lang="zh-CN" altLang="en-US" smtClean="0">
              <a:sym typeface="Helvetica Ligh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969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jQuery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诞生于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2006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年，火爆于</a:t>
            </a:r>
            <a:r>
              <a:rPr lang="en-US" altLang="zh-CN" smtClean="0">
                <a:solidFill>
                  <a:schemeClr val="tx2"/>
                </a:solidFill>
                <a:sym typeface="Helvetica Light"/>
              </a:rPr>
              <a:t>2008</a:t>
            </a:r>
            <a:r>
              <a:rPr lang="zh-CN" altLang="en-US" smtClean="0">
                <a:solidFill>
                  <a:schemeClr val="tx2"/>
                </a:solidFill>
                <a:sym typeface="Helvetica Light"/>
              </a:rPr>
              <a:t>年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174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引入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jQuery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的时候书写位置不同是有讲究的，因为引入的顺序可能会导致库文件冲突。</a:t>
            </a:r>
          </a:p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而对于库文件冲突的解决，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jQuery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中也提供了一个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jQuery.conflict()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函数来解决库文件冲突问题。</a:t>
            </a:r>
          </a:p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感兴趣可以自行查找资料。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379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8000"/>
              </a:lnSpc>
            </a:pP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jQuery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就会去识别你的字符串”</a:t>
            </a: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#box”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，就会在页面上寻找一个</a:t>
            </a: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id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为</a:t>
            </a: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box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的盒子，再然后把他的背景颜色更改为红色。</a:t>
            </a:r>
            <a:endParaRPr lang="en-US" altLang="zh-CN" sz="1800" smtClean="0">
              <a:solidFill>
                <a:schemeClr val="tx2"/>
              </a:solidFill>
              <a:sym typeface="Helvetica Light"/>
            </a:endParaRPr>
          </a:p>
          <a:p>
            <a:pPr>
              <a:lnSpc>
                <a:spcPct val="98000"/>
              </a:lnSpc>
            </a:pPr>
            <a:endParaRPr lang="zh-CN" altLang="en-US" sz="1800" smtClean="0">
              <a:solidFill>
                <a:schemeClr val="tx2"/>
              </a:solidFill>
              <a:sym typeface="Helvetica Light"/>
            </a:endParaRPr>
          </a:p>
          <a:p>
            <a:pPr>
              <a:lnSpc>
                <a:spcPct val="98000"/>
              </a:lnSpc>
            </a:pP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更为牛逼的是，</a:t>
            </a: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$()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暗含了“批量”操作：</a:t>
            </a:r>
          </a:p>
          <a:p>
            <a:pPr>
              <a:lnSpc>
                <a:spcPct val="98000"/>
              </a:lnSpc>
            </a:pP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$(“.box”).css(“background-color”,“red”);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页面上所有的类名为</a:t>
            </a: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box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的盒子，此时背景颜色都会变为红色。</a:t>
            </a:r>
          </a:p>
          <a:p>
            <a:pPr>
              <a:lnSpc>
                <a:spcPct val="98000"/>
              </a:lnSpc>
            </a:pPr>
            <a:endParaRPr lang="zh-CN" altLang="en-US" sz="1800" smtClean="0">
              <a:solidFill>
                <a:schemeClr val="tx2"/>
              </a:solidFill>
              <a:sym typeface="Helvetica Light"/>
            </a:endParaRPr>
          </a:p>
          <a:p>
            <a:pPr>
              <a:lnSpc>
                <a:spcPct val="98000"/>
              </a:lnSpc>
            </a:pP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一定要记住，批量这个事情，</a:t>
            </a: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for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循环隐藏在了</a:t>
            </a: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$()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函数里面，所以下面的语句能够让页面上所有</a:t>
            </a: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.box</a:t>
            </a:r>
            <a:r>
              <a:rPr lang="zh-CN" altLang="en-US" sz="1800" smtClean="0">
                <a:solidFill>
                  <a:schemeClr val="tx2"/>
                </a:solidFill>
                <a:sym typeface="Helvetica Light"/>
              </a:rPr>
              <a:t>的元素都进行动画：</a:t>
            </a:r>
          </a:p>
          <a:p>
            <a:pPr>
              <a:lnSpc>
                <a:spcPct val="98000"/>
              </a:lnSpc>
            </a:pPr>
            <a:r>
              <a:rPr lang="en-US" altLang="zh-CN" sz="1800" smtClean="0">
                <a:solidFill>
                  <a:schemeClr val="tx2"/>
                </a:solidFill>
                <a:sym typeface="Helvetica Light"/>
              </a:rPr>
              <a:t>$(".box").animate({"left":900},444);</a:t>
            </a:r>
          </a:p>
          <a:p>
            <a:pPr>
              <a:lnSpc>
                <a:spcPct val="98000"/>
              </a:lnSpc>
            </a:pPr>
            <a:endParaRPr lang="zh-CN" altLang="en-US" sz="1800" smtClean="0">
              <a:solidFill>
                <a:schemeClr val="tx2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584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EA6595-18C1-4206-9C48-99279CB0682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B604CB-44F7-45ED-B710-2219E7DA71F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97DDC9-59CD-442C-9D01-F142C1522155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812667-049B-463C-AC27-2C9DCCB94780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D48854-4FE5-4599-8A6E-56CB579C3D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EE2812-FE49-4A5D-AEF8-7FD9CBE670D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07C0A-F236-4090-ADD1-69C809410944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9411B0-15BF-4616-917B-E756EDB63869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F30095-7C42-4791-A7F8-1ABCC07CEB1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78FE8B-93F6-4BE9-8EAF-BBB76C2F60F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69D8FE-A148-4207-9241-B2B61DD39A98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6F5845-5266-4993-B626-11D07B569938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2B510B-B4DF-4236-ACCC-565D895F21D6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Grp="1"/>
          </p:cNvSpPr>
          <p:nvPr>
            <p:ph type="title"/>
          </p:nvPr>
        </p:nvSpPr>
        <p:spPr bwMode="auto">
          <a:xfrm>
            <a:off x="1689100" y="952500"/>
            <a:ext cx="21005800" cy="228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标题文本</a:t>
            </a:r>
          </a:p>
        </p:txBody>
      </p:sp>
      <p:sp>
        <p:nvSpPr>
          <p:cNvPr id="1027" name="Shape 3"/>
          <p:cNvSpPr>
            <a:spLocks noGrp="1"/>
          </p:cNvSpPr>
          <p:nvPr>
            <p:ph type="body" idx="1"/>
          </p:nvPr>
        </p:nvSpPr>
        <p:spPr bwMode="auto">
          <a:xfrm>
            <a:off x="1689100" y="3238500"/>
            <a:ext cx="21005800" cy="92075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1</a:t>
            </a:r>
          </a:p>
          <a:p>
            <a:pPr lvl="1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2</a:t>
            </a:r>
          </a:p>
          <a:p>
            <a:pPr lvl="2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3</a:t>
            </a:r>
          </a:p>
          <a:p>
            <a:pPr lvl="3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4</a:t>
            </a:r>
          </a:p>
          <a:p>
            <a:pPr lvl="4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31650" y="13081000"/>
            <a:ext cx="506413" cy="46672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fontAlgn="auto" hangingPunct="0">
              <a:spcBef>
                <a:spcPts val="0"/>
              </a:spcBef>
              <a:spcAft>
                <a:spcPts val="0"/>
              </a:spcAft>
              <a:defRPr sz="2400" ker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A5B1BB4-D756-4C9D-8476-0171BB9305A7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marL="127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marL="190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marL="254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marL="317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hyperlink" Target="http://jquery.com/" TargetMode="Externa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8575" y="-171450"/>
            <a:ext cx="24441150" cy="152749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05250" y="-1947863"/>
            <a:ext cx="21518563" cy="161115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7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346200" y="-414338"/>
            <a:ext cx="11014075" cy="14971713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8" name="pasted-image.tif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77088" y="10466388"/>
            <a:ext cx="3208337" cy="21145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89" name="Shape 123"/>
          <p:cNvSpPr>
            <a:spLocks noChangeArrowheads="1"/>
          </p:cNvSpPr>
          <p:nvPr/>
        </p:nvSpPr>
        <p:spPr bwMode="auto">
          <a:xfrm>
            <a:off x="5135563" y="4589463"/>
            <a:ext cx="7281862" cy="13509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en-US" altLang="zh-CN" sz="8200">
                <a:solidFill>
                  <a:srgbClr val="FFFFFF"/>
                </a:solidFill>
                <a:latin typeface="Helvetica Light"/>
              </a:rPr>
              <a:t>HTML jQuery1</a:t>
            </a:r>
            <a:endParaRPr lang="zh-CN" altLang="en-US" sz="8200">
              <a:solidFill>
                <a:srgbClr val="FFFFFF"/>
              </a:solidFill>
              <a:latin typeface="Helvetica Light"/>
            </a:endParaRPr>
          </a:p>
        </p:txBody>
      </p:sp>
      <p:pic>
        <p:nvPicPr>
          <p:cNvPr id="16390" name="pasted-image.tif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966913" y="3689350"/>
            <a:ext cx="18000662" cy="359568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91" name="Shape 125"/>
          <p:cNvSpPr>
            <a:spLocks noChangeArrowheads="1"/>
          </p:cNvSpPr>
          <p:nvPr/>
        </p:nvSpPr>
        <p:spPr bwMode="auto">
          <a:xfrm>
            <a:off x="5145088" y="6011863"/>
            <a:ext cx="7620000" cy="80962"/>
          </a:xfrm>
          <a:prstGeom prst="rect">
            <a:avLst/>
          </a:prstGeom>
          <a:solidFill>
            <a:srgbClr val="FFFFFF"/>
          </a:solidFill>
          <a:ln w="12700">
            <a:noFill/>
            <a:miter lim="400000"/>
            <a:headEnd/>
            <a:tailEnd/>
          </a:ln>
        </p:spPr>
        <p:txBody>
          <a:bodyPr lIns="50800" tIns="50800" rIns="50800" bIns="50800" anchor="ctr"/>
          <a:lstStyle/>
          <a:p>
            <a:pPr algn="ctr" hangingPunct="0"/>
            <a:endParaRPr lang="zh-CN" altLang="en-US" sz="3200">
              <a:solidFill>
                <a:srgbClr val="FFFFFF"/>
              </a:solidFill>
              <a:latin typeface="Helvetica Light"/>
            </a:endParaRPr>
          </a:p>
        </p:txBody>
      </p:sp>
      <p:sp>
        <p:nvSpPr>
          <p:cNvPr id="16392" name="Shape 126"/>
          <p:cNvSpPr>
            <a:spLocks noChangeArrowheads="1"/>
          </p:cNvSpPr>
          <p:nvPr/>
        </p:nvSpPr>
        <p:spPr bwMode="auto">
          <a:xfrm>
            <a:off x="5426075" y="6380163"/>
            <a:ext cx="2552700" cy="70643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zh-CN" altLang="en-US" sz="4800">
                <a:solidFill>
                  <a:srgbClr val="FFFFFF"/>
                </a:solidFill>
                <a:latin typeface="Helvetica Light"/>
              </a:rPr>
              <a:t>课程介绍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277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277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的行文习惯，也颠覆了我们之前对于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开发的认知。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有非常便利的选择元素的能力，用一个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函数就能够搜寻页面上的元素。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所以它十分擅长查找元素，连名字都叫做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：查询）。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那么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的操作过程是什么样的呢？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(1) jQuery</a:t>
            </a:r>
            <a:r>
              <a:rPr lang="zh-CN" altLang="en-US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操作页面元素一定是从一个</a:t>
            </a:r>
            <a:r>
              <a:rPr lang="en-US" altLang="zh-CN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开始的！</a:t>
            </a:r>
          </a:p>
          <a:p>
            <a:pPr marL="952500" indent="-952500" defTabSz="914400"/>
            <a:r>
              <a:rPr lang="en-US" altLang="zh-CN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(2) $()</a:t>
            </a:r>
            <a:r>
              <a:rPr lang="zh-CN" altLang="en-US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函数里面有引号，引号里面写</a:t>
            </a:r>
            <a:r>
              <a:rPr lang="en-US" altLang="zh-CN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选择器。</a:t>
            </a:r>
          </a:p>
          <a:p>
            <a:pPr marL="952500" indent="-952500" defTabSz="914400"/>
            <a:r>
              <a:rPr lang="zh-CN" altLang="en-US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(3) </a:t>
            </a:r>
            <a:r>
              <a:rPr lang="zh-CN" altLang="en-US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然后加上</a:t>
            </a:r>
            <a:r>
              <a:rPr lang="en-US" altLang="zh-CN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自己的方法（不能使用</a:t>
            </a:r>
            <a:r>
              <a:rPr lang="en-US" altLang="zh-CN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原生的方法。）</a:t>
            </a:r>
          </a:p>
          <a:p>
            <a:pPr marL="952500" indent="-952500" defTabSz="914400"/>
            <a:endParaRPr lang="zh-CN" altLang="en-US" sz="4000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我们先学习下面这条语句：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$("#box").css("background-color","red");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这行语句的作用是：将页面上的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的盒子的背景颜色变为红色。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481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4819" name="Text Box 8"/>
          <p:cNvSpPr txBox="1">
            <a:spLocks noChangeArrowheads="1"/>
          </p:cNvSpPr>
          <p:nvPr/>
        </p:nvSpPr>
        <p:spPr bwMode="auto">
          <a:xfrm>
            <a:off x="2235200" y="3800475"/>
            <a:ext cx="21621750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课程十分简单：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第一步：学习怎么选择元素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?     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函数选择元素</a:t>
            </a:r>
          </a:p>
          <a:p>
            <a:pPr marL="952500" indent="-952500" defTabSz="914400"/>
            <a:endParaRPr lang="zh-CN" altLang="en-US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第二步：学习选择元素之后能干吗？ 比如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.css()   .animate()   .addClass()   .html()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第三步：综合特效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今天我们的任务是走完第一步，然后给第二步开个头。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686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6867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2.$()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函数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868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size()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全面支持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css2.1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的选择器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2.3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全面支持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的选择器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2.4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自己发明的伪类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2.5 $()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函数等价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2.6 $()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函数得到的是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2.7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关于引号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891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8915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size()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前面提到过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在选择元素的时候是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批量的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，因此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提供了一个机制来访问获得元素的数量。这个机制就是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size()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$div = $("div").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size()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$div = $("div").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两种方法都能够获取通过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函数得到的页面元素的个数。</a:t>
            </a:r>
          </a:p>
          <a:p>
            <a:pPr defTabSz="914400"/>
            <a:endParaRPr lang="en-US" altLang="zh-CN" sz="6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096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0963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全面支持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css2.1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的选择器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前面提到过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在选择元素的时候括号中先写引号，在引号中写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选择器。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而这里提到的选择器可以是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选择器、类选择器、标签选择器、包含选择器等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css2.1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中提到的任意的选择器组合。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$("div .box #span1").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animate({"font-size":400},1000);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我们在函数参数里传入了一个字符串，而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函数在内部会采用正则表达式来解析我们的字符串。最终在页面中寻找符合条件的所有的元素。	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6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301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301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725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2.3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全面支持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的选择器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选择器的支持，简单来说就是对像属性选择器、关系选择器等在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中被提出的选择器的支持。可以直接在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函数中使用他们。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$("span[frank=123]")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.css("background-color","red");</a:t>
            </a:r>
            <a:r>
              <a:rPr lang="en-US" altLang="zh-CN"/>
              <a:t> </a:t>
            </a:r>
            <a:endParaRPr lang="zh-CN" altLang="en-US" sz="6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选择器最大的问题实际上是浏览器的兼容性问题，但是使用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则没有兼容性问题。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505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505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2.4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自己发明的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伪类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其实这里我个人觉得更精准的说法应该是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自己发明的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筛选器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。因为他们的作用是能够从指定元素集合中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筛选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出想要的元素。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中自创的筛选器有七种：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选择器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:first   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选中指定元素集合中的第一个元素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选择器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:last 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选中指定元素集合中的最后一个元素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选择器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:eq(n) 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选中指定元素集合中从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开始，第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个元素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选择器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:lt(n)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选中指定元素集合中从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开始，第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个元素之前的所有元素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选择器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:gt(n)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选中指定元素集合中从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开始，第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个元素之后的所有元素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选择器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:odd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选中指定元素集合中从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开始，所有奇数序号的元素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选择器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:even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选中指定元素集合中从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开始，所有偶数序号的元素</a:t>
            </a:r>
          </a:p>
          <a:p>
            <a:pPr defTabSz="914400"/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下面我们通过案例来说明他们的语法和作用。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710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7107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&lt;p&gt;&lt;/p&gt;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&lt;p&gt;&lt;/p&gt;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&lt;p&gt;&lt;/p&gt;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&lt;p&gt;&lt;/p&gt;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&lt;p&gt;&lt;/p&gt;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&lt;script type="text/javascript" src="jquery-1.12.3.min.js"&gt;&lt;/script&gt;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&lt;script type="text/javascript"&gt;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$("p").css("background-color","red");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//$("p:first").css("background-color","red");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//$("p:last").css("background-color","red");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//$("p:eq(2)").css("background-color","red");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//$("p:lt(2)").css("background-color","red");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//$("p:gt(2)").css("background-color","red");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//$("p:odd").css("background-color","red");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//$("p:even").css("background-color","red");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&lt;/script&gt;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108" name="Text Box 5"/>
          <p:cNvSpPr txBox="1">
            <a:spLocks noChangeArrowheads="1"/>
          </p:cNvSpPr>
          <p:nvPr/>
        </p:nvSpPr>
        <p:spPr bwMode="auto">
          <a:xfrm>
            <a:off x="13017500" y="3419475"/>
            <a:ext cx="9328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</a:rPr>
              <a:t>分别展开每一个注释，查看筛选器的效果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915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9155" name="Text Box 8"/>
          <p:cNvSpPr txBox="1">
            <a:spLocks noChangeArrowheads="1"/>
          </p:cNvSpPr>
          <p:nvPr/>
        </p:nvSpPr>
        <p:spPr bwMode="auto">
          <a:xfrm>
            <a:off x="2235200" y="4265613"/>
            <a:ext cx="2162175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特别的对于筛选器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:eq(n)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来说，还可以将这个筛选器提炼为一个方法来使用。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$("p")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.eq(2)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.css("background-color","red");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完全等价于：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$("p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:eq(2)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").css("background-color","red");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：既然筛选器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:eq(n)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能提炼成方法来使用，那么其他筛选器能不能呢？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120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1203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2.5 $()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函数等价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事实上在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中做出了一个声明，这个声明就是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 ==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也就是说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$()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和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jQuery()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这两种写法是等价的。</a:t>
            </a:r>
          </a:p>
          <a:p>
            <a:pPr marL="952500" indent="-952500" defTabSz="914400"/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$("p:eq(2)").css("background-color","red");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等价于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jQuery("p:eq(2)").css("background-color","red");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函数并不是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所独有的一个函数，在很多其他框架例如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prototype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框架中也对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 出了声明。根据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语法，同名函数后声明的会覆盖前面的。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 因此在工程中如果引入了多个框架，那么使用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这种写法是最保险的。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 但是如果仅对于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框架来说，这两种写法就是等价的。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741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7411" name="Text Box 7"/>
          <p:cNvSpPr txBox="1">
            <a:spLocks noChangeArrowheads="1"/>
          </p:cNvSpPr>
          <p:nvPr/>
        </p:nvSpPr>
        <p:spPr bwMode="auto">
          <a:xfrm>
            <a:off x="2903538" y="2878138"/>
            <a:ext cx="38163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>
                <a:solidFill>
                  <a:schemeClr val="tx2"/>
                </a:solidFill>
                <a:ea typeface="微软雅黑" pitchFamily="34" charset="-122"/>
              </a:rPr>
              <a:t>课程大纲</a:t>
            </a:r>
          </a:p>
        </p:txBody>
      </p:sp>
      <p:sp>
        <p:nvSpPr>
          <p:cNvPr id="17412" name="Text Box 8"/>
          <p:cNvSpPr txBox="1">
            <a:spLocks noChangeArrowheads="1"/>
          </p:cNvSpPr>
          <p:nvPr/>
        </p:nvSpPr>
        <p:spPr bwMode="auto">
          <a:xfrm>
            <a:off x="5427663" y="4144963"/>
            <a:ext cx="9088437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1.1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前端工程师的工作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1.2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1.3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整体感知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 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2.1 size()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2.2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全面支持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css2.1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的选择器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2.3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全面支持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的选择器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2.4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自己发明的伪类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2.5 $()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函数等价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2.6 $()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函数得到的是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2.7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关于引号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4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325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325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2.6 $()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函数得到的是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中规定函数都会有一个执行结果，或者说是返回值。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封装的一个框架，因此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函数也不例外。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中规定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函数返回的是一个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</a:p>
          <a:p>
            <a:pPr marL="952500" indent="-952500"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$p = $("p")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；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此处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就是一个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集合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marL="952500" indent="-952500"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对于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对象来说我们需要知道的内容有：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(1)jq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对象仅能够调用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中设定的属性和方法，对于原生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的属性和方法都无法调用</a:t>
            </a:r>
          </a:p>
          <a:p>
            <a:pPr marL="952500" indent="-952500" defTabSz="91440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(2)jq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对象可以在必要的时候转换为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原生对象。</a:t>
            </a:r>
          </a:p>
          <a:p>
            <a:pPr marL="952500" indent="-952500" defTabSz="91440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a) 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对象可以通过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【jq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[n]】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方式转换为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原生对象</a:t>
            </a:r>
          </a:p>
          <a:p>
            <a:pPr marL="952500" indent="-952500" defTabSz="91440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p = $("p")[0];</a:t>
            </a:r>
          </a:p>
          <a:p>
            <a:pPr marL="952500" indent="-952500" defTabSz="914400"/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	b) jq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对象可以通过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【.get(n)】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方式转换为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原生对象</a:t>
            </a:r>
          </a:p>
          <a:p>
            <a:pPr marL="952500" indent="-952500" defTabSz="91440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chemeClr val="tx2"/>
                </a:solidFill>
              </a:rPr>
              <a:t>var p = $("p").get(0);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529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529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2.7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关于引号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前面提到过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在选择元素的时候括号中先写引号，但是存在获取某些对象的时候不需要加引号的特例：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$(window)</a:t>
            </a: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$(document)</a:t>
            </a: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$(this)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6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只有这三种情况的时候不需要写引号。先记住就行，遇到再讲。</a:t>
            </a:r>
          </a:p>
          <a:p>
            <a:pPr defTabSz="914400"/>
            <a:endParaRPr lang="en-US" altLang="zh-CN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hape 205"/>
          <p:cNvSpPr>
            <a:spLocks noChangeArrowheads="1"/>
          </p:cNvSpPr>
          <p:nvPr/>
        </p:nvSpPr>
        <p:spPr bwMode="auto">
          <a:xfrm>
            <a:off x="3619500" y="9974263"/>
            <a:ext cx="9304338" cy="558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zh-CN" altLang="en-US" sz="3000">
                <a:solidFill>
                  <a:srgbClr val="FFFFFF"/>
                </a:solidFill>
                <a:latin typeface="Helvetica Light"/>
              </a:rPr>
              <a:t>更具行业竞争力       更高薪酬       更好的职业进阶发展</a:t>
            </a:r>
          </a:p>
        </p:txBody>
      </p:sp>
      <p:sp>
        <p:nvSpPr>
          <p:cNvPr id="57346" name="Shape 206"/>
          <p:cNvSpPr>
            <a:spLocks noChangeArrowheads="1"/>
          </p:cNvSpPr>
          <p:nvPr/>
        </p:nvSpPr>
        <p:spPr bwMode="auto">
          <a:xfrm>
            <a:off x="6569075" y="8613775"/>
            <a:ext cx="3405188" cy="736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4200">
                <a:solidFill>
                  <a:srgbClr val="FFFFFF"/>
                </a:solidFill>
                <a:latin typeface="Helvetica Light"/>
              </a:rPr>
              <a:t>UI</a:t>
            </a:r>
            <a:r>
              <a:rPr lang="zh-CN" altLang="en-US" sz="4200">
                <a:solidFill>
                  <a:srgbClr val="FFFFFF"/>
                </a:solidFill>
                <a:latin typeface="Helvetica Light"/>
              </a:rPr>
              <a:t>视觉设计师</a:t>
            </a:r>
          </a:p>
        </p:txBody>
      </p:sp>
      <p:pic>
        <p:nvPicPr>
          <p:cNvPr id="57347" name="06c58PIC3Tg_102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3350" y="-322263"/>
            <a:ext cx="25600025" cy="1447482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843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843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1.jQuery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436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前端工程师的工作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整体感知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048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0483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1015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前端工程师的工作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菜鸟级： 设计图的还原，就是根据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文件，写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HTML+CSS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入门级： 加页面特效。轮播图、菜单、选项卡、无缝滚动等等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HTML5+CSS3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炫酷页面，手机端页面。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Canvas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游戏。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是页面特效的完美解决方案。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普通级： 碰到了数据，拿到了后台工程师的数据，组件页面，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Ajax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高端级： 自己写服务，自己写后台，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Node.js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大神级： 前端架构师，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MVC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，路由控制，后台协作。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Angular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、设计模式等等。 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也就是说，一个前端开发工程师的成长之路，一定要制作页面特效。而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就是制作页面特效的时候大家都比较青睐的一种解决方案。说白了，未来几天的工作是是：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			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			 </a:t>
            </a:r>
            <a:r>
              <a:rPr lang="zh-CN" altLang="en-US" sz="6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写特效！！！！！！</a:t>
            </a:r>
            <a:endParaRPr lang="en-US" altLang="zh-CN" sz="6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253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253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特效是什么？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特技？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Duang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？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成龙？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个人理解：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特效就是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页面元素能够根据人的动作，而产生交互的变化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从技术角度考虑：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给元素加监听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document.getElementById(“box”).onclick = function(){}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改变元素的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样式   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box.style.backgroundColor = “red”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改变元素的类    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box.className = “haha”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改变元素的属性   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img.src = “1.jpg”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动画    		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setInterval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457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457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但是上面的这些技术在原生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中实现的时候，会出现很多问题：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书写麻烦，我们必须重复书写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getElementsBy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等方法来得到元素；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操作不是批量的，我们必须书写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for()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循环语句来批量控制元素。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存在兼容性问题。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运动非常复杂，需要使用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setInterval()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使元素动起来。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操作类名、属性也不方便。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而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就彻底解决了上面所有的问题！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因此我们为了更快、更好、更容易的写出更多、更美观、更高大上的页面特效，我们要来学习使用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662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6627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  <a:endParaRPr lang="en-US" altLang="zh-CN" sz="6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628" name="Rectangle 8"/>
          <p:cNvSpPr>
            <a:spLocks noChangeArrowheads="1"/>
          </p:cNvSpPr>
          <p:nvPr/>
        </p:nvSpPr>
        <p:spPr bwMode="auto">
          <a:xfrm>
            <a:off x="3046413" y="3905250"/>
            <a:ext cx="6346825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官网：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  <a:hlinkClick r:id="rId5"/>
              </a:rPr>
              <a:t>http://jquery.com/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eaLnBrk="0" hangingPunct="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logo : </a:t>
            </a:r>
          </a:p>
        </p:txBody>
      </p:sp>
      <p:pic>
        <p:nvPicPr>
          <p:cNvPr id="26629" name="Picture 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846638" y="4640263"/>
            <a:ext cx="5976937" cy="188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630" name="Rectangle 9"/>
          <p:cNvSpPr>
            <a:spLocks noChangeArrowheads="1"/>
          </p:cNvSpPr>
          <p:nvPr/>
        </p:nvSpPr>
        <p:spPr bwMode="auto">
          <a:xfrm>
            <a:off x="3046413" y="6713538"/>
            <a:ext cx="17676812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口号：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write less , do more.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写更少的代码，做更多的事情。</a:t>
            </a:r>
          </a:p>
          <a:p>
            <a:pPr eaLnBrk="0" hangingPunct="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简介：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jQuery is a fast, small, and feature-rich JavaScript library. </a:t>
            </a:r>
          </a:p>
          <a:p>
            <a:pPr eaLnBrk="0" hangingPunct="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		It makes things like HTML document traversal and manipulation, 			event handling, animation, and Ajax much simpler with an </a:t>
            </a:r>
          </a:p>
          <a:p>
            <a:pPr eaLnBrk="0" hangingPunct="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		easy-to-use API that works across a multitude of browsers. </a:t>
            </a:r>
          </a:p>
        </p:txBody>
      </p:sp>
      <p:sp>
        <p:nvSpPr>
          <p:cNvPr id="26631" name="Rectangle 10"/>
          <p:cNvSpPr>
            <a:spLocks noChangeArrowheads="1"/>
          </p:cNvSpPr>
          <p:nvPr/>
        </p:nvSpPr>
        <p:spPr bwMode="auto">
          <a:xfrm>
            <a:off x="3046413" y="9939338"/>
            <a:ext cx="18376900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本质：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jQuery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是一个快速、简洁的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JavaScript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框架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，</a:t>
            </a:r>
          </a:p>
          <a:p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		是继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Prototype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之后又一个优秀的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代码库（或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框架）</a:t>
            </a:r>
            <a:r>
              <a:rPr lang="zh-CN" altLang="en-US" sz="400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endParaRPr lang="en-US" altLang="zh-CN" sz="400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867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8675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有三条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产品线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jQuery1.x.x :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兼容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IE6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，花了很大的气力让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IE6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等低级浏览器都兼容。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jQuery2.x.x :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不兼容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IE6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代中剔除了所有兼容代码。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jQuery3.x.x :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全面支持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HTML5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sp>
        <p:nvSpPr>
          <p:cNvPr id="28676" name="Rectangle 10"/>
          <p:cNvSpPr>
            <a:spLocks noChangeArrowheads="1"/>
          </p:cNvSpPr>
          <p:nvPr/>
        </p:nvSpPr>
        <p:spPr bwMode="auto">
          <a:xfrm>
            <a:off x="2262188" y="7073900"/>
            <a:ext cx="4983162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创始人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John Resig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：</a:t>
            </a:r>
          </a:p>
          <a:p>
            <a:pPr eaLnBrk="0" hangingPunct="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pic>
        <p:nvPicPr>
          <p:cNvPr id="28677" name="Picture 9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54250" y="8153400"/>
            <a:ext cx="4679950" cy="4679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78" name="AutoShape 13"/>
          <p:cNvSpPr>
            <a:spLocks noChangeArrowheads="1"/>
          </p:cNvSpPr>
          <p:nvPr/>
        </p:nvSpPr>
        <p:spPr bwMode="auto">
          <a:xfrm>
            <a:off x="7870825" y="9018588"/>
            <a:ext cx="13106400" cy="2087562"/>
          </a:xfrm>
          <a:prstGeom prst="wedgeRectCallout">
            <a:avLst>
              <a:gd name="adj1" fmla="val -47009"/>
              <a:gd name="adj2" fmla="val 99051"/>
            </a:avLst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/>
          <a:lstStyle/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用了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，妈妈再也不用担心我写不好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了！</a:t>
            </a:r>
            <a:endParaRPr lang="zh-CN" altLang="en-US" sz="4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072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0723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1.3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整体感知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首先我们使用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的时候，必须要先引包（和我们之前自己封装的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xxx.js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一样）：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&lt;script type="text/javascript" src="jquery-1.12.3.min.js"&gt;&lt;/script&gt;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&lt;script type="text/javascript"&gt;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自己的代码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&lt;/script&gt;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当然，我们也可以把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的声明语句写在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head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标签当中。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另外，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的引入我们还可以采用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CDN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的方式来进行引入。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：以上引入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的方式作用都是相同的，都是为了将库文件添加至我们的工程当中。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4435</TotalTime>
  <Words>2826</Words>
  <Application>Microsoft Office PowerPoint</Application>
  <PresentationFormat>自定义</PresentationFormat>
  <Paragraphs>246</Paragraphs>
  <Slides>22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演示文稿设计模板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Arial</vt:lpstr>
      <vt:lpstr>Helvetica Light</vt:lpstr>
      <vt:lpstr>Helvetica Neue</vt:lpstr>
      <vt:lpstr>微软雅黑</vt:lpstr>
      <vt:lpstr>Times New Roman</vt:lpstr>
      <vt:lpstr>White</vt:lpstr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AutoBVT</cp:lastModifiedBy>
  <cp:revision>931</cp:revision>
  <dcterms:created xsi:type="dcterms:W3CDTF">2016-04-25T04:37:00Z</dcterms:created>
  <dcterms:modified xsi:type="dcterms:W3CDTF">2017-12-05T09:02:10Z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